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42" autoAdjust="0"/>
  </p:normalViewPr>
  <p:slideViewPr>
    <p:cSldViewPr snapToGrid="0">
      <p:cViewPr varScale="1">
        <p:scale>
          <a:sx n="70" d="100"/>
          <a:sy n="70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2A342-F32D-4B6C-9950-662D4B9B127D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BC7CE-4C61-4332-B17F-FC2D1159E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8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WIP/INTEL/IXR%20PERSONALITY/Round_3/Slides/6.27_png_slides/Bullets/BulletTriangle.pn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1"/>
            <a:ext cx="7772400" cy="1470025"/>
          </a:xfrm>
        </p:spPr>
        <p:txBody>
          <a:bodyPr/>
          <a:lstStyle>
            <a:lvl1pPr>
              <a:defRPr>
                <a:solidFill>
                  <a:srgbClr val="0C598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C5984"/>
                </a:solidFill>
              </a:defRPr>
            </a:lvl1pPr>
            <a:lvl2pPr marL="34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5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3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42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90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7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7" name="Picture 2" descr="E:\Intel\UEG\UXA_summary_PPT\01_WORK\graphics\title_bg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9" name="Picture 3" descr="E:\Intel\UEG\UXA_summary_PPT\01_WORK\graphics\title_bg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Oval 10"/>
          <p:cNvSpPr>
            <a:spLocks noChangeAspect="1"/>
          </p:cNvSpPr>
          <p:nvPr/>
        </p:nvSpPr>
        <p:spPr bwMode="auto">
          <a:xfrm>
            <a:off x="-1066800" y="5257800"/>
            <a:ext cx="3657600" cy="3657600"/>
          </a:xfrm>
          <a:prstGeom prst="ellipse">
            <a:avLst/>
          </a:prstGeom>
          <a:gradFill flip="none" rotWithShape="1">
            <a:gsLst>
              <a:gs pos="36000">
                <a:srgbClr val="0873A8">
                  <a:alpha val="53000"/>
                </a:srgbClr>
              </a:gs>
              <a:gs pos="61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-38100" y="6477000"/>
            <a:ext cx="152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7" rIns="91412" bIns="45707" numCol="1" anchor="ctr" anchorCtr="1" compatLnSpc="1">
            <a:prstTxWarp prst="textNoShape">
              <a:avLst/>
            </a:prstTxWarp>
          </a:bodyPr>
          <a:lstStyle>
            <a:lvl1pPr algn="ctr">
              <a:defRPr sz="1200" b="1" i="0">
                <a:cs typeface="+mn-cs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prstClr val="white"/>
                </a:solidFill>
                <a:latin typeface="Neo Sans Intel" pitchFamily="34" charset="0"/>
              </a:rPr>
              <a:t>INTEL CONFIDENTIAL</a:t>
            </a:r>
            <a:endParaRPr lang="en-US" sz="1000" dirty="0">
              <a:solidFill>
                <a:prstClr val="white"/>
              </a:solidFill>
              <a:latin typeface="Neo Sans Intel" pitchFamily="34" charset="0"/>
            </a:endParaRPr>
          </a:p>
        </p:txBody>
      </p:sp>
      <p:sp>
        <p:nvSpPr>
          <p:cNvPr id="13" name="Rectangle 5"/>
          <p:cNvSpPr txBox="1">
            <a:spLocks noChangeArrowheads="1"/>
          </p:cNvSpPr>
          <p:nvPr/>
        </p:nvSpPr>
        <p:spPr bwMode="auto">
          <a:xfrm>
            <a:off x="-76200" y="6229350"/>
            <a:ext cx="1447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2" tIns="45707" rIns="91412" bIns="45707" numCol="1" anchor="ctr" anchorCtr="1" compatLnSpc="1">
            <a:prstTxWarp prst="textNoShape">
              <a:avLst/>
            </a:prstTxWarp>
          </a:bodyPr>
          <a:lstStyle>
            <a:lvl1pPr algn="ctr">
              <a:defRPr sz="1200" b="1" i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prstClr val="white"/>
                </a:solidFill>
                <a:latin typeface="Neo Sans Intel" pitchFamily="34" charset="0"/>
              </a:rPr>
              <a:t>Intel Labs</a:t>
            </a:r>
            <a:endParaRPr lang="en-US" sz="2000" dirty="0">
              <a:solidFill>
                <a:prstClr val="white"/>
              </a:solidFill>
              <a:latin typeface="Neo Sans Int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4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441"/>
            <a:ext cx="8229600" cy="48736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9"/>
            <a:ext cx="8229600" cy="4525963"/>
          </a:xfrm>
        </p:spPr>
        <p:txBody>
          <a:bodyPr/>
          <a:lstStyle>
            <a:lvl1pPr>
              <a:defRPr>
                <a:solidFill>
                  <a:srgbClr val="0C5984"/>
                </a:solidFill>
              </a:defRPr>
            </a:lvl1pPr>
            <a:lvl2pPr>
              <a:defRPr>
                <a:solidFill>
                  <a:srgbClr val="0C5984"/>
                </a:solidFill>
              </a:defRPr>
            </a:lvl2pPr>
            <a:lvl3pPr>
              <a:defRPr>
                <a:solidFill>
                  <a:srgbClr val="0C5984"/>
                </a:solidFill>
              </a:defRPr>
            </a:lvl3pPr>
            <a:lvl4pPr>
              <a:defRPr>
                <a:solidFill>
                  <a:srgbClr val="0C5984"/>
                </a:solidFill>
              </a:defRPr>
            </a:lvl4pPr>
            <a:lvl5pPr>
              <a:defRPr>
                <a:solidFill>
                  <a:srgbClr val="0C598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046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0"/>
            <a:ext cx="913684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6"/>
            <a:ext cx="7772400" cy="1362075"/>
          </a:xfrm>
        </p:spPr>
        <p:txBody>
          <a:bodyPr anchor="t"/>
          <a:lstStyle>
            <a:lvl1pPr algn="l">
              <a:defRPr sz="3000" b="1" cap="all">
                <a:solidFill>
                  <a:srgbClr val="0C598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0C5984"/>
                </a:solidFill>
              </a:defRPr>
            </a:lvl1pPr>
            <a:lvl2pPr marL="3484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68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52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937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4216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9059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390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8745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40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jhkjhkjhkj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13430" y="2396067"/>
            <a:ext cx="3190468" cy="1143000"/>
          </a:xfrm>
          <a:prstGeom prst="rect">
            <a:avLst/>
          </a:prstGeom>
        </p:spPr>
        <p:txBody>
          <a:bodyPr vert="horz" anchor="ctr"/>
          <a:lstStyle>
            <a:lvl1pPr algn="l">
              <a:defRPr sz="2000" cap="none" baseline="0">
                <a:solidFill>
                  <a:srgbClr val="FFFFFF"/>
                </a:solidFill>
                <a:latin typeface="Neo Sans Intel" pitchFamily="34" charset="0"/>
                <a:cs typeface="Carbon Regular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Neo Sans Intel"/>
              </a:defRPr>
            </a:lvl1pPr>
          </a:lstStyle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Neo Sans Intel"/>
              </a:defRPr>
            </a:lvl1pPr>
          </a:lstStyle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94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 Photo+Text Diamond Styl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1140077" y="1430871"/>
            <a:ext cx="3432211" cy="4976283"/>
          </a:xfrm>
          <a:prstGeom prst="rect">
            <a:avLst/>
          </a:prstGeom>
        </p:spPr>
        <p:txBody>
          <a:bodyPr vert="horz"/>
          <a:lstStyle>
            <a:lvl1pPr>
              <a:buSzPct val="100000"/>
              <a:buFontTx/>
              <a:buNone/>
              <a:defRPr sz="1200">
                <a:solidFill>
                  <a:srgbClr val="0C5984"/>
                </a:solidFill>
                <a:latin typeface="Neo Sans Intel"/>
                <a:cs typeface="Neo Sans Intel"/>
              </a:defRPr>
            </a:lvl1pPr>
            <a:lvl2pPr>
              <a:buSzPct val="100000"/>
              <a:buFontTx/>
              <a:buBlip>
                <a:blip r:embed="rId3" r:link="rId4"/>
              </a:buBlip>
              <a:defRPr/>
            </a:lvl2pPr>
            <a:lvl3pPr>
              <a:buSzPct val="100000"/>
              <a:buFontTx/>
              <a:buBlip>
                <a:blip r:embed="rId3" r:link="rId4"/>
              </a:buBlip>
              <a:defRPr/>
            </a:lvl3pPr>
            <a:lvl4pPr>
              <a:buSzPct val="100000"/>
              <a:buFontTx/>
              <a:buBlip>
                <a:blip r:embed="rId3" r:link="rId4"/>
              </a:buBlip>
              <a:defRPr/>
            </a:lvl4pPr>
            <a:lvl5pPr>
              <a:buSzPct val="100000"/>
              <a:buFontTx/>
              <a:buBlip>
                <a:blip r:embed="rId3" r:link="rId4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814073" y="225360"/>
            <a:ext cx="5544154" cy="399599"/>
          </a:xfrm>
          <a:prstGeom prst="rect">
            <a:avLst/>
          </a:prstGeom>
        </p:spPr>
        <p:txBody>
          <a:bodyPr vert="horz"/>
          <a:lstStyle>
            <a:lvl1pPr algn="l">
              <a:defRPr sz="1700" cap="none" baseline="0">
                <a:solidFill>
                  <a:srgbClr val="FFFFFF"/>
                </a:solidFill>
                <a:latin typeface="Neo Sans Intel" pitchFamily="34" charset="0"/>
                <a:cs typeface="Neo Sans Inte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140558" y="735560"/>
            <a:ext cx="3720856" cy="398463"/>
          </a:xfrm>
          <a:prstGeom prst="rect">
            <a:avLst/>
          </a:prstGeom>
        </p:spPr>
        <p:txBody>
          <a:bodyPr/>
          <a:lstStyle>
            <a:lvl1pPr>
              <a:defRPr sz="1400" cap="none" baseline="0">
                <a:solidFill>
                  <a:schemeClr val="bg1"/>
                </a:solidFill>
                <a:latin typeface="Neo Sans Intel" pitchFamily="34" charset="0"/>
              </a:defRPr>
            </a:lvl1pPr>
            <a:lvl2pPr>
              <a:defRPr sz="1500" cap="all" baseline="0">
                <a:latin typeface="Carbon Regular" pitchFamily="2" charset="0"/>
              </a:defRPr>
            </a:lvl2pPr>
            <a:lvl3pPr>
              <a:defRPr sz="1500" cap="all" baseline="0">
                <a:latin typeface="Carbon Regular" pitchFamily="2" charset="0"/>
              </a:defRPr>
            </a:lvl3pPr>
            <a:lvl4pPr>
              <a:defRPr sz="1500" cap="all" baseline="0">
                <a:latin typeface="Carbon Regular" pitchFamily="2" charset="0"/>
              </a:defRPr>
            </a:lvl4pPr>
            <a:lvl5pPr>
              <a:defRPr sz="1500" cap="all" baseline="0">
                <a:latin typeface="Carbon Regular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Neo Sans Intel"/>
              </a:defRPr>
            </a:lvl1pPr>
          </a:lstStyle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Neo Sans Intel"/>
              </a:defRPr>
            </a:lvl1pPr>
          </a:lstStyle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6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713" y="1371601"/>
            <a:ext cx="41275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71601"/>
            <a:ext cx="41275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4771" y="6508024"/>
            <a:ext cx="623887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519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4436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41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69686" tIns="34843" rIns="69686" bIns="348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69686" tIns="34843" rIns="69686" bIns="348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 vert="horz" lIns="69686" tIns="34843" rIns="69686" bIns="34843" rtlCol="0" anchor="ctr"/>
          <a:lstStyle>
            <a:lvl1pPr algn="ctr">
              <a:defRPr sz="900">
                <a:solidFill>
                  <a:schemeClr val="bg1">
                    <a:lumMod val="65000"/>
                  </a:schemeClr>
                </a:solidFill>
                <a:latin typeface="Neo Sans Intel"/>
              </a:defRPr>
            </a:lvl1pPr>
          </a:lstStyle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96"/>
            <a:ext cx="2133600" cy="365125"/>
          </a:xfrm>
          <a:prstGeom prst="rect">
            <a:avLst/>
          </a:prstGeom>
        </p:spPr>
        <p:txBody>
          <a:bodyPr vert="horz" lIns="69686" tIns="34843" rIns="69686" bIns="34843" rtlCol="0" anchor="ctr"/>
          <a:lstStyle>
            <a:lvl1pPr algn="r">
              <a:defRPr sz="900">
                <a:solidFill>
                  <a:schemeClr val="bg1">
                    <a:lumMod val="65000"/>
                  </a:schemeClr>
                </a:solidFill>
                <a:latin typeface="Neo Sans Intel"/>
                <a:cs typeface="Neo Sans Intel"/>
              </a:defRPr>
            </a:lvl1pPr>
          </a:lstStyle>
          <a:p>
            <a:fld id="{584717A9-543A-4D20-ADE6-EAE632D36737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pic>
        <p:nvPicPr>
          <p:cNvPr id="7" name="Picture 4" descr="E:\Intel\UEG\UXA_summary_PPT\01_WORK\graphics\wavy_light_bg.pn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Oval 7"/>
          <p:cNvSpPr>
            <a:spLocks noChangeAspect="1"/>
          </p:cNvSpPr>
          <p:nvPr/>
        </p:nvSpPr>
        <p:spPr bwMode="auto">
          <a:xfrm>
            <a:off x="-1066800" y="5257800"/>
            <a:ext cx="3657600" cy="3657600"/>
          </a:xfrm>
          <a:prstGeom prst="ellipse">
            <a:avLst/>
          </a:prstGeom>
          <a:gradFill flip="none" rotWithShape="1">
            <a:gsLst>
              <a:gs pos="36000">
                <a:srgbClr val="0873A8">
                  <a:alpha val="53000"/>
                </a:srgbClr>
              </a:gs>
              <a:gs pos="61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Oval 8"/>
          <p:cNvSpPr>
            <a:spLocks/>
          </p:cNvSpPr>
          <p:nvPr/>
        </p:nvSpPr>
        <p:spPr bwMode="auto">
          <a:xfrm>
            <a:off x="7010400" y="5867400"/>
            <a:ext cx="3657600" cy="3657600"/>
          </a:xfrm>
          <a:prstGeom prst="ellipse">
            <a:avLst/>
          </a:prstGeom>
          <a:gradFill flip="none" rotWithShape="1">
            <a:gsLst>
              <a:gs pos="36000">
                <a:schemeClr val="bg2">
                  <a:alpha val="28000"/>
                </a:schemeClr>
              </a:gs>
              <a:gs pos="61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667750" y="6273800"/>
            <a:ext cx="39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A9B3F864-C977-45F7-B88D-9E9DD62037EE}" type="slidenum">
              <a:rPr lang="en-US" sz="1000" i="1">
                <a:solidFill>
                  <a:prstClr val="white"/>
                </a:solidFill>
                <a:latin typeface="Arial" charset="0"/>
                <a:cs typeface="Times New Roman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i="1" dirty="0">
              <a:solidFill>
                <a:prstClr val="white"/>
              </a:solidFill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2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348432" rtl="0" eaLnBrk="1" latinLnBrk="0" hangingPunct="1">
        <a:spcBef>
          <a:spcPct val="0"/>
        </a:spcBef>
        <a:buNone/>
        <a:defRPr sz="3400" kern="1200">
          <a:solidFill>
            <a:srgbClr val="116CA2"/>
          </a:solidFill>
          <a:latin typeface="Neo Sans Intel"/>
          <a:ea typeface="+mj-ea"/>
          <a:cs typeface="+mj-cs"/>
        </a:defRPr>
      </a:lvl1pPr>
    </p:titleStyle>
    <p:bodyStyle>
      <a:lvl1pPr marL="261324" indent="-261324" algn="l" defTabSz="348432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116CA2"/>
          </a:solidFill>
          <a:latin typeface="Neo Sans Intel"/>
          <a:ea typeface="+mn-ea"/>
          <a:cs typeface="+mn-cs"/>
        </a:defRPr>
      </a:lvl1pPr>
      <a:lvl2pPr marL="566202" indent="-217770" algn="l" defTabSz="348432" rtl="0" eaLnBrk="1" latinLnBrk="0" hangingPunct="1">
        <a:spcBef>
          <a:spcPct val="20000"/>
        </a:spcBef>
        <a:buFont typeface="Arial"/>
        <a:buChar char="–"/>
        <a:defRPr sz="2100" kern="1200">
          <a:solidFill>
            <a:srgbClr val="116CA2"/>
          </a:solidFill>
          <a:latin typeface="Neo Sans Intel"/>
          <a:ea typeface="+mn-ea"/>
          <a:cs typeface="+mn-cs"/>
        </a:defRPr>
      </a:lvl2pPr>
      <a:lvl3pPr marL="871080" indent="-174216" algn="l" defTabSz="348432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116CA2"/>
          </a:solidFill>
          <a:latin typeface="Neo Sans Intel"/>
          <a:ea typeface="+mn-ea"/>
          <a:cs typeface="+mn-cs"/>
        </a:defRPr>
      </a:lvl3pPr>
      <a:lvl4pPr marL="1219512" indent="-174216" algn="l" defTabSz="348432" rtl="0" eaLnBrk="1" latinLnBrk="0" hangingPunct="1">
        <a:spcBef>
          <a:spcPct val="20000"/>
        </a:spcBef>
        <a:buFont typeface="Arial"/>
        <a:buChar char="–"/>
        <a:defRPr sz="1500" kern="1200">
          <a:solidFill>
            <a:srgbClr val="116CA2"/>
          </a:solidFill>
          <a:latin typeface="Neo Sans Intel"/>
          <a:ea typeface="+mn-ea"/>
          <a:cs typeface="+mn-cs"/>
        </a:defRPr>
      </a:lvl4pPr>
      <a:lvl5pPr marL="1567945" indent="-174216" algn="l" defTabSz="348432" rtl="0" eaLnBrk="1" latinLnBrk="0" hangingPunct="1">
        <a:spcBef>
          <a:spcPct val="20000"/>
        </a:spcBef>
        <a:buFont typeface="Arial"/>
        <a:buChar char="»"/>
        <a:defRPr sz="1500" kern="1200">
          <a:solidFill>
            <a:srgbClr val="116CA2"/>
          </a:solidFill>
          <a:latin typeface="Neo Sans Intel"/>
          <a:ea typeface="+mn-ea"/>
          <a:cs typeface="+mn-cs"/>
        </a:defRPr>
      </a:lvl5pPr>
      <a:lvl6pPr marL="1916377" indent="-174216" algn="l" defTabSz="34843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4809" indent="-174216" algn="l" defTabSz="34843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13241" indent="-174216" algn="l" defTabSz="34843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61673" indent="-174216" algn="l" defTabSz="34843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8432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6864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5296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93728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42161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90593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39025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87457" algn="l" defTabSz="3484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ILG</a:t>
            </a:r>
            <a:br>
              <a:rPr lang="en-US" dirty="0" smtClean="0"/>
            </a:br>
            <a:r>
              <a:rPr lang="en-US" dirty="0" smtClean="0"/>
              <a:t>Decision July 10,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Margaret Pinson &amp; Philip Corriveau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697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on Model Changes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870" y="1251098"/>
            <a:ext cx="8229600" cy="272547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 Model Changes are allowed by any proponent from this point forward, including already submitted requests.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Decisions were made primarily on retaining an ethical position to uphold the intentions of the test plan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Was not a unanimous decision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ILG will be sensitive to models that crash within the framework of how the ILG conducts the statistical analysis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There was no identified fair and unbiased way to ensure that model changes were limited to the parser only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Proponents have the option to withdrawn their model from re-buffering only.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dirty="0" smtClean="0"/>
              <a:t>The ILG would like ACREO’s test to include re-buffering in the test</a:t>
            </a:r>
            <a:endParaRPr lang="en-US" sz="18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924493" y="5369455"/>
            <a:ext cx="5709684" cy="60605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There was no easy way to approach this decision that would satisfy everyone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077829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theme/theme1.xml><?xml version="1.0" encoding="utf-8"?>
<a:theme xmlns:a="http://schemas.openxmlformats.org/drawingml/2006/main" name="IXR Overview_Internal_2_22_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59B8ED1755C4A97B7D065FA9F4391" ma:contentTypeVersion="0" ma:contentTypeDescription="Create a new document." ma:contentTypeScope="" ma:versionID="58d857705ccbfedb922f286bfd1ee91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318190-9114-4DAC-A6C1-628786A614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7EEFA1-3AED-48FA-9009-83E47E050B18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D974571-6D3E-4233-97A5-56313A201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125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IXR Overview_Internal_2_22_12</vt:lpstr>
      <vt:lpstr>ILG Decision July 10, 2013</vt:lpstr>
      <vt:lpstr>Decision on Model Changes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Pocket Avatar: Field Trial Plan</dc:title>
  <dc:creator>Kapoor, Shibani</dc:creator>
  <cp:lastModifiedBy>Corriveau, Philip J</cp:lastModifiedBy>
  <cp:revision>57</cp:revision>
  <dcterms:created xsi:type="dcterms:W3CDTF">2013-05-21T22:36:47Z</dcterms:created>
  <dcterms:modified xsi:type="dcterms:W3CDTF">2013-07-10T12:09:43Z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0x010100D0559B8ED1755C4A97B7D065FA9F4391</vt:lpwstr>
  </property>
</Properties>
</file>